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charts/chart1.xml" ContentType="application/vnd.openxmlformats-officedocument.drawingml.chart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7a79e6bd2a4828" /><Relationship Type="http://schemas.openxmlformats.org/officeDocument/2006/relationships/extended-properties" Target="/docProps/app.xml" Id="R68ac252aba0a4d32" /><Relationship Type="http://schemas.openxmlformats.org/officeDocument/2006/relationships/officeDocument" Target="/ppt/presentation.xml" Id="R6ef0c2a70af9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97410e8c446fe"/>
  </p:sldMasterIdLst>
  <p:notesMasterIdLst>
    <p:notesMasterId xmlns:r="http://schemas.openxmlformats.org/officeDocument/2006/relationships" r:id="Rb16c70a3dd964228"/>
  </p:notesMasterIdLst>
  <p:sldIdLst>
    <p:sldId xmlns:r="http://schemas.openxmlformats.org/officeDocument/2006/relationships" id="256" r:id="Rc9dffbeb4f934ff8"/>
    <p:sldId xmlns:r="http://schemas.openxmlformats.org/officeDocument/2006/relationships" id="257" r:id="R88f7ad70c11e4c76"/>
  </p:sldIdLst>
  <p:sldSz cx="9906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1d70b0ae21a4d04" /><Relationship Type="http://schemas.openxmlformats.org/officeDocument/2006/relationships/slideMaster" Target="/ppt/slideMasters/slideMaster1.xml" Id="R79c97410e8c446fe" /><Relationship Type="http://schemas.openxmlformats.org/officeDocument/2006/relationships/notesMaster" Target="/ppt/notesMasters/notesMaster1.xml" Id="Rb16c70a3dd964228" /><Relationship Type="http://schemas.openxmlformats.org/officeDocument/2006/relationships/presProps" Target="/ppt/presProps.xml" Id="R6e452cc8bc874cf3" /><Relationship Type="http://schemas.openxmlformats.org/officeDocument/2006/relationships/viewProps" Target="/ppt/viewProps.xml" Id="R4fb39f6548274108" /><Relationship Type="http://schemas.openxmlformats.org/officeDocument/2006/relationships/tableStyles" Target="/ppt/tableStyles.xml" Id="Rc650ee177c4a4de6" /><Relationship Type="http://schemas.openxmlformats.org/officeDocument/2006/relationships/slide" Target="/ppt/slides/slide1.xml" Id="Rc9dffbeb4f934ff8" /><Relationship Type="http://schemas.openxmlformats.org/officeDocument/2006/relationships/slide" Target="/ppt/slides/slide2.xml" Id="R88f7ad70c11e4c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eaefddb713f40f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0c41f94bf9f4358" /><Relationship Type="http://schemas.openxmlformats.org/officeDocument/2006/relationships/notesMaster" Target="/ppt/notesMasters/notesMaster1.xml" Id="R707ac23760cc42e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efec18ae00b4daf" /><Relationship Type="http://schemas.openxmlformats.org/officeDocument/2006/relationships/notesMaster" Target="/ppt/notesMasters/notesMaster1.xml" Id="Rb2abfe2d33a0426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Codex 작업 구조를 활용한 공개용 재구성. 원본의 사업·기관·금액·계획은 가상 데모로 대체했습니다. 기존 Codex 작업에서 사용한 네이티브 도형·표·차트와 배치 구조를 활용했습니다. 이 공개판에서 차트 편집용 Excel 데이터 스냅샷을 새로 포함했습니다. 원본의 실제 사업 수치나 성과를 나타내지 않습니다. B: 고용 증가분 1,200명, 문화시설 증가분 15,000㎡, 투자 총액 120억원으로 수정한 예시.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Codex 작업 구조를 활용한 공개용 재구성. 원본의 사업·기관·금액·계획은 가상 데모로 대체했습니다. 기존 Codex 작업에서 사용한 네이티브 도형·표·차트와 배치 구조를 활용했습니다. 이 공개판에서 차트 편집용 Excel 데이터 스냅샷을 새로 포함했습니다. 원본의 실제 사업 수치나 성과를 나타내지 않습니다. B: 고용 증가분 1,200명, 문화시설 증가분 15,000㎡, 투자 총액 120억원으로 수정한 예시.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25a08abaf474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7bfcca7db8b4b9c" /><Relationship Type="http://schemas.openxmlformats.org/officeDocument/2006/relationships/slideLayout" Target="/ppt/slideLayouts/slideLayout1.xml" Id="R76d2f807ff06435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2f807ff06435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0174a7b84138" /><Relationship Type="http://schemas.openxmlformats.org/officeDocument/2006/relationships/chart" Target="/ppt/slides/charts/chart1.xml" Id="Ra3d1f53a80114f0b" /><Relationship Type="http://schemas.openxmlformats.org/officeDocument/2006/relationships/notesSlide" Target="/ppt/notesSlides/notesSlide1.xml" Id="R4f94384e9ad0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190cc3834da6" /><Relationship Type="http://schemas.openxmlformats.org/officeDocument/2006/relationships/image" Target="/ppt/media/image.png" Id="R9743e94c39d74848" /><Relationship Type="http://schemas.openxmlformats.org/officeDocument/2006/relationships/image" Target="/ppt/media/image2.png" Id="R4a449234203b42d6" /><Relationship Type="http://schemas.openxmlformats.org/officeDocument/2006/relationships/image" Target="/ppt/media/image3.png" Id="R1d6ce5d88783496d" /><Relationship Type="http://schemas.openxmlformats.org/officeDocument/2006/relationships/image" Target="/ppt/media/image4.png" Id="Ra0a3d729340b4d8c" /><Relationship Type="http://schemas.openxmlformats.org/officeDocument/2006/relationships/notesSlide" Target="/ppt/notesSlides/notesSlide2.xml" Id="R22df9a3400ed457b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roundedCorners val="1"/>
  <c:style val="2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v>증가율</c:v>
          </c:tx>
          <c:spPr>
            <a:solidFill xmlns:a="http://schemas.openxmlformats.org/drawingml/2006/main">
              <a:srgbClr val="00A99A"/>
            </a:solidFill>
          </c:spPr>
          <c:dPt>
            <c:idx val="0"/>
            <c:invertIfNegative val="0"/>
            <c:spPr>
              <a:solidFill xmlns:a="http://schemas.openxmlformats.org/drawingml/2006/main">
                <a:srgbClr val="796EB2"/>
              </a:solidFill>
              <a:ln xmlns:a="http://schemas.openxmlformats.org/drawingml/2006/main" w="9525">
                <a:solidFill>
                  <a:srgbClr val="796EB2"/>
                </a:solidFill>
                <a:prstDash val="solid"/>
              </a:ln>
            </c:spPr>
          </c:dPt>
          <c:dPt>
            <c:idx val="1"/>
            <c:invertIfNegative val="0"/>
            <c:spPr>
              <a:solidFill xmlns:a="http://schemas.openxmlformats.org/drawingml/2006/main">
                <a:srgbClr val="00A99A"/>
              </a:solidFill>
              <a:ln xmlns:a="http://schemas.openxmlformats.org/drawingml/2006/main" w="9525">
                <a:solidFill>
                  <a:srgbClr val="00A99A"/>
                </a:solidFill>
                <a:prstDash val="solid"/>
              </a:ln>
            </c:spPr>
          </c:dPt>
          <c:dLbls>
            <c:spPr>
              <a:noFill xmlns:a="http://schemas.openxmlformats.org/drawingml/2006/main"/>
              <a:ln xmlns:a="http://schemas.openxmlformats.org/drawingml/2006/main">
                <a:noFill/>
              </a:ln>
            </c:spPr>
            <c:txPr>
              <a:bodyPr xmlns:a="http://schemas.openxmlformats.org/drawingml/2006/main" anchorCtr="1"/>
              <a:lstStyle xmlns:a="http://schemas.openxmlformats.org/drawingml/2006/main"/>
              <a:p xmlns:a="http://schemas.openxmlformats.org/drawingml/2006/main">
                <a:pPr>
                  <a:defRPr sz="1150" b="1">
                    <a:solidFill>
                      <a:srgbClr val="002060"/>
                    </a:solidFill>
                    <a:latin typeface="페이퍼로지 4 Regular"/>
                    <a:ea typeface="페이퍼로지 4 Regular"/>
                    <a:cs typeface="페이퍼로지 4 Regular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'Chart Data'!$A$2:$A$3</c:f>
              <c:strCache>
                <c:ptCount val="2"/>
                <c:pt idx="0">
                  <c:v>고용인원</c:v>
                </c:pt>
                <c:pt idx="1">
                  <c:v>문화시설</c:v>
                </c:pt>
              </c:strCache>
            </c:strRef>
          </c:cat>
          <c:val>
            <c:numRef>
              <c:f>'Chart Data'!$B$2:$B$3</c:f>
              <c:numCache>
                <c:formatCode>0%</c:formatCode>
                <c:ptCount val="2"/>
                <c:pt idx="0">
                  <c:v>0.12</c:v>
                </c:pt>
                <c:pt idx="1">
                  <c:v>0.3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9E0E5"/>
              </a:solidFill>
              <a:prstDash val="solid"/>
            </a:ln>
          </c:spPr>
        </c:majorGridlines>
        <c:numFmt formatCode="0%" sourceLinked="1"/>
        <c:majorTickMark val="none"/>
        <c:minorTickMark val="none"/>
        <c:tickLblPos val="nextTo"/>
        <c:spPr>
          <a:ln xmlns:a="http://schemas.openxmlformats.org/drawingml/2006/main" w="9525">
            <a:solidFill>
              <a:srgbClr val="BCC8D1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02060"/>
                </a:solidFill>
                <a:latin typeface="페이퍼로지 4 Regular"/>
                <a:ea typeface="페이퍼로지 4 Regular"/>
                <a:cs typeface="페이퍼로지 4 Regular"/>
              </a:defRPr>
            </a:pPr>
          </a:p>
        </c:txPr>
        <c:crossAx val="48672768"/>
        <c:crosses val="autoZero"/>
        <c:lblOffset val="100"/>
      </c:catAx>
      <c:valAx>
        <c:axId val="48672768"/>
        <c:scaling>
          <c:orientation val="minMax"/>
          <c:max val="0.4"/>
          <c:min val="0"/>
        </c:scaling>
        <c:delete val="0"/>
        <c:axPos val="b"/>
        <c:numFmt formatCode="0%" sourceLinked="1"/>
        <c:majorTickMark val="none"/>
        <c:minorTickMark val="none"/>
        <c:tickLblPos val="nextTo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</a:p>
        </c:txPr>
        <c:crossAx val="48650112"/>
        <c:crosses val="autoZero"/>
        <c:crossBetween val="between"/>
        <c:majorUnit val="0.1"/>
      </c:valAx>
      <c:spPr>
        <a:solidFill xmlns:a="http://schemas.openxmlformats.org/drawingml/2006/main">
          <a:srgbClr val="FFFFFF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noFill/>
      <a:prstDash val="solid"/>
    </a:ln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readcrumb">
            <a:extLst xmlns:a="http://schemas.openxmlformats.org/drawingml/2006/main">
              <a:ext uri="{FF2B5EF4-FFF2-40B4-BE49-F238E27FC236}">
                <a16:creationId xmlns:a16="http://schemas.microsoft.com/office/drawing/2014/main" id="{EEE65FBC-67AC-4CC6-B704-3A3630BB4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714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실제 Codex 작업 구조를 활용한 공개용 재구성</a:t>
            </a:r>
          </a:p>
        </p:txBody>
      </p:sp>
      <p:sp>
        <p:nvSpPr>
          <p:cNvPr id="2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A0F2E810-79B9-466B-A3F1-CC0DECCDF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33350"/>
            <a:ext cx="6096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BFBF"/>
            </a:solidFill>
            <a:prstDash val="solid"/>
          </a:ln>
        </p:spPr>
        <p:txBody>
          <a:bodyPr xmlns:a="http://schemas.openxmlformats.org/drawingml/2006/main" wrap="square" lIns="19050" tIns="0" rIns="1905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rPr>
              <a:t>데모 B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17432A-DB4F-4719-A59C-364B649F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1. 정량 효과 비교</a:t>
            </a:r>
          </a:p>
        </p:txBody>
      </p:sp>
      <p:sp>
        <p:nvSpPr>
          <p:cNvPr id="4" name="teal-rule">
            <a:extLst xmlns:a="http://schemas.openxmlformats.org/drawingml/2006/main">
              <a:ext uri="{FF2B5EF4-FFF2-40B4-BE49-F238E27FC236}">
                <a16:creationId xmlns:a16="http://schemas.microsoft.com/office/drawing/2014/main" id="{8C11F0DB-AE07-46D8-86A2-E4A891E4F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97155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0A99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navy-rule">
            <a:extLst xmlns:a="http://schemas.openxmlformats.org/drawingml/2006/main">
              <a:ext uri="{FF2B5EF4-FFF2-40B4-BE49-F238E27FC236}">
                <a16:creationId xmlns:a16="http://schemas.microsoft.com/office/drawing/2014/main" id="{B0EF8B0F-F233-4E8E-A268-23FC7F07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971550"/>
            <a:ext cx="8324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206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F269B9A-465A-45F2-9353-8A349CDE3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668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rPr>
              <a:t>Ⅰ 동일한 장표에서 데이터·표·차트를 함께 수정하는 공개 데모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8C78414-6B5F-426B-BBAC-3A85362E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722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rPr>
              <a:t>01</a:t>
            </a:r>
          </a:p>
        </p:txBody>
      </p:sp>
      <p:sp>
        <p:nvSpPr>
          <p:cNvPr id="8" name="rate-heading">
            <a:extLst xmlns:a="http://schemas.openxmlformats.org/drawingml/2006/main">
              <a:ext uri="{FF2B5EF4-FFF2-40B4-BE49-F238E27FC236}">
                <a16:creationId xmlns:a16="http://schemas.microsoft.com/office/drawing/2014/main" id="{6BA83B49-2BBC-4C93-917E-061CFB59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621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기준 대비 증가율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mlns:a="http://schemas.openxmlformats.org/drawingml/2006/main" x="457200" y="1838325"/>
          <a:ext xmlns:a="http://schemas.openxmlformats.org/drawingml/2006/main" cx="4333875" cy="19526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3d1f53a80114f0b"/>
          </a:graphicData>
        </a:graphic>
      </p:graphicFrame>
      <p:sp>
        <p:nvSpPr>
          <p:cNvPr id="10" name="comparison-heading">
            <a:extLst xmlns:a="http://schemas.openxmlformats.org/drawingml/2006/main">
              <a:ext uri="{FF2B5EF4-FFF2-40B4-BE49-F238E27FC236}">
                <a16:creationId xmlns:a16="http://schemas.microsoft.com/office/drawing/2014/main" id="{866BD18B-0730-4A61-8F7D-45336E66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1562100"/>
            <a:ext cx="433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기준 수치와 증가분</a:t>
            </a:r>
          </a:p>
        </p:txBody>
      </p:sp>
      <p:graphicFrame>
        <p:nvGraphicFramePr>
          <p:cNvPr id="38" name="표 32"/>
          <p:cNvGraphicFramePr/>
          <p:nvPr/>
        </p:nvGraphicFramePr>
        <p:xfrm>
          <a:off xmlns:a="http://schemas.openxmlformats.org/drawingml/2006/main" x="5095875" y="1924050"/>
          <a:ext xmlns:a="http://schemas.openxmlformats.org/drawingml/2006/main" cx="4333875" cy="15621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81125"/>
                <a:gridCol w="1428750"/>
                <a:gridCol w="1524000"/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구분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기준 수치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15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증가분</a:t>
                      </a:r>
                    </a:p>
                  </a:txBody>
                  <a:tcPr marL="57150" marR="57150" marT="38100" marB="38100" anchor="ctr">
                    <a:solidFill>
                      <a:srgbClr val="E9E9E9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고용인원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10,000명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30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+1,200명</a:t>
                      </a:r>
                    </a:p>
                  </a:txBody>
                  <a:tcPr marL="57150" marR="57150" marT="47625" marB="47625" anchor="ctr">
                    <a:solidFill>
                      <a:srgbClr val="EAF7F5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문화시설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333333"/>
                          </a:solidFill>
                          <a:latin typeface="페이퍼로지 4 Regular"/>
                          <a:ea typeface="페이퍼로지 4 Regular"/>
                          <a:cs typeface="페이퍼로지 4 Regular"/>
                        </a:rPr>
                        <a:t>50,000㎡</a:t>
                      </a:r>
                    </a:p>
                  </a:txBody>
                  <a:tcPr marL="57150" marR="57150" marT="47625" marB="4762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300" b="1">
                          <a:solidFill>
                            <a:srgbClr val="002060"/>
                          </a:solidFill>
                          <a:latin typeface="페이퍼로지 6 SemiBold"/>
                          <a:ea typeface="페이퍼로지 6 SemiBold"/>
                          <a:cs typeface="페이퍼로지 6 SemiBold"/>
                        </a:rPr>
                        <a:t>+15,000㎡</a:t>
                      </a:r>
                    </a:p>
                  </a:txBody>
                  <a:tcPr marL="57150" marR="57150" marT="47625" marB="47625" anchor="ctr">
                    <a:solidFill>
                      <a:srgbClr val="EAF7F5"/>
                    </a:solidFill>
                  </a:tcPr>
                </a:tc>
              </a:tr>
            </a:tbl>
          </a:graphicData>
        </a:graphic>
      </p:graphicFrame>
      <p:sp>
        <p:nvSpPr>
          <p:cNvPr id="12" name="activity-divider">
            <a:extLst xmlns:a="http://schemas.openxmlformats.org/drawingml/2006/main">
              <a:ext uri="{FF2B5EF4-FFF2-40B4-BE49-F238E27FC236}">
                <a16:creationId xmlns:a16="http://schemas.microsoft.com/office/drawing/2014/main" id="{4AD82D01-7888-4784-B09D-4FA8134A3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962400"/>
            <a:ext cx="8877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CC8D1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3" name="activity-heading">
            <a:extLst xmlns:a="http://schemas.openxmlformats.org/drawingml/2006/main">
              <a:ext uri="{FF2B5EF4-FFF2-40B4-BE49-F238E27FC236}">
                <a16:creationId xmlns:a16="http://schemas.microsoft.com/office/drawing/2014/main" id="{0911CB1A-56F4-40A5-806C-9A9C8814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48125"/>
            <a:ext cx="876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400" b="1">
                <a:solidFill>
                  <a:srgbClr val="333333"/>
                </a:solidFill>
                <a:latin typeface="페이퍼로지 6 SemiBold"/>
                <a:ea typeface="페이퍼로지 6 SemiBold"/>
                <a:cs typeface="페이퍼로지 6 SemiBold"/>
              </a:rPr>
              <a:t>변경된 가정을 반영한 활동 규모</a:t>
            </a:r>
          </a:p>
        </p:txBody>
      </p:sp>
      <p:sp>
        <p:nvSpPr>
          <p:cNvPr id="14" name="flow-accent">
            <a:extLst xmlns:a="http://schemas.openxmlformats.org/drawingml/2006/main">
              <a:ext uri="{FF2B5EF4-FFF2-40B4-BE49-F238E27FC236}">
                <a16:creationId xmlns:a16="http://schemas.microsoft.com/office/drawing/2014/main" id="{56C8823E-2198-478E-97A1-052AC2BFE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57700"/>
            <a:ext cx="47625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99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5" name="flow-label">
            <a:extLst xmlns:a="http://schemas.openxmlformats.org/drawingml/2006/main">
              <a:ext uri="{FF2B5EF4-FFF2-40B4-BE49-F238E27FC236}">
                <a16:creationId xmlns:a16="http://schemas.microsoft.com/office/drawing/2014/main" id="{98A16452-B3E8-48BF-A3D1-73C4E510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8150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연간 방문 규모</a:t>
            </a:r>
          </a:p>
        </p:txBody>
      </p:sp>
      <p:sp>
        <p:nvSpPr>
          <p:cNvPr id="16" name="flow-value">
            <a:extLst xmlns:a="http://schemas.openxmlformats.org/drawingml/2006/main">
              <a:ext uri="{FF2B5EF4-FFF2-40B4-BE49-F238E27FC236}">
                <a16:creationId xmlns:a16="http://schemas.microsoft.com/office/drawing/2014/main" id="{88EA8F17-67E3-44BB-99BF-0AE9C3DAF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629150"/>
            <a:ext cx="38100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7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+73.0만명/년</a:t>
            </a:r>
          </a:p>
        </p:txBody>
      </p:sp>
      <p:sp>
        <p:nvSpPr>
          <p:cNvPr id="17" name="flow-detail">
            <a:extLst xmlns:a="http://schemas.openxmlformats.org/drawingml/2006/main">
              <a:ext uri="{FF2B5EF4-FFF2-40B4-BE49-F238E27FC236}">
                <a16:creationId xmlns:a16="http://schemas.microsoft.com/office/drawing/2014/main" id="{63DE0A3F-373C-43FD-A2E0-929548C6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67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일평균 2,000명 × 365일</a:t>
            </a:r>
          </a:p>
        </p:txBody>
      </p:sp>
      <p:sp>
        <p:nvSpPr>
          <p:cNvPr id="18" name="sales-accent">
            <a:extLst xmlns:a="http://schemas.openxmlformats.org/drawingml/2006/main">
              <a:ext uri="{FF2B5EF4-FFF2-40B4-BE49-F238E27FC236}">
                <a16:creationId xmlns:a16="http://schemas.microsoft.com/office/drawing/2014/main" id="{270DBAEE-8D38-4F0D-88FB-6F802D20F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57700"/>
            <a:ext cx="47625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96EB2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19" name="sales-label">
            <a:extLst xmlns:a="http://schemas.openxmlformats.org/drawingml/2006/main">
              <a:ext uri="{FF2B5EF4-FFF2-40B4-BE49-F238E27FC236}">
                <a16:creationId xmlns:a16="http://schemas.microsoft.com/office/drawing/2014/main" id="{F121CB73-B923-490E-9905-0E80E037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381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3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입주기업 연간 매출 가정</a:t>
            </a:r>
          </a:p>
        </p:txBody>
      </p:sp>
      <p:sp>
        <p:nvSpPr>
          <p:cNvPr id="20" name="sales-value">
            <a:extLst xmlns:a="http://schemas.openxmlformats.org/drawingml/2006/main">
              <a:ext uri="{FF2B5EF4-FFF2-40B4-BE49-F238E27FC236}">
                <a16:creationId xmlns:a16="http://schemas.microsoft.com/office/drawing/2014/main" id="{68A3C3E4-5A3E-439C-8FB8-E81C6F8B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629150"/>
            <a:ext cx="400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5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+360억원/년</a:t>
            </a:r>
          </a:p>
        </p:txBody>
      </p:sp>
      <p:sp>
        <p:nvSpPr>
          <p:cNvPr id="21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586D0AB3-05FF-403B-8A82-47120D0A1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5067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고용 1,200명 × 1인당 매출 3,000만원</a:t>
            </a:r>
          </a:p>
        </p:txBody>
      </p:sp>
      <p:sp>
        <p:nvSpPr>
          <p:cNvPr id="22" name="takeaway-footer">
            <a:extLst xmlns:a="http://schemas.openxmlformats.org/drawingml/2006/main">
              <a:ext uri="{FF2B5EF4-FFF2-40B4-BE49-F238E27FC236}">
                <a16:creationId xmlns:a16="http://schemas.microsoft.com/office/drawing/2014/main" id="{469B8C53-F937-49FD-A164-23D86FF0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72200"/>
            <a:ext cx="8610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2986"/>
          </a:solidFill>
          <a:ln xmlns:a="http://schemas.openxmlformats.org/drawingml/2006/main" w="9525">
            <a:solidFill>
              <a:srgbClr val="352986"/>
            </a:solidFill>
            <a:prstDash val="solid"/>
          </a:ln>
        </p:spPr>
        <p:txBody>
          <a:bodyPr xmlns:a="http://schemas.openxmlformats.org/drawingml/2006/main" wrap="square" lIns="95250" tIns="9525" rIns="952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rPr>
              <a:t>고용 +1,200명 · 문화시설 +15,000㎡ · 연간 방문 73.0만명</a:t>
            </a:r>
          </a:p>
        </p:txBody>
      </p:sp>
      <p:sp>
        <p:nvSpPr>
          <p:cNvPr id="11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F23C09FF-B548-9F31-5B22-A7B88F506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543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주 1) 모든 수치는 편집 동작을 보여주는 가상 값</a:t>
            </a:r>
            <a:endParaRPr sz="108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  <p:sp>
        <p:nvSpPr>
          <p:cNvPr id="25" name="sales-detail">
            <a:extLst xmlns:a="http://schemas.openxmlformats.org/drawingml/2006/main">
              <a:ext uri="{FF2B5EF4-FFF2-40B4-BE49-F238E27FC236}">
                <a16:creationId xmlns:a16="http://schemas.microsoft.com/office/drawing/2014/main" id="{954BF159-3CB6-267D-1EC6-D8C3A4593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7147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8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주 2) 증가율 = 증가분 ÷ 기준 수치</a:t>
            </a:r>
            <a:endParaRPr sz="108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402058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breadcrumb">
            <a:extLst xmlns:a="http://schemas.openxmlformats.org/drawingml/2006/main">
              <a:ext uri="{FF2B5EF4-FFF2-40B4-BE49-F238E27FC236}">
                <a16:creationId xmlns:a16="http://schemas.microsoft.com/office/drawing/2014/main" id="{147489A2-3A89-4336-908D-8EA4CF853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714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30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실제 Codex 작업 구조를 활용한 공개용 재구성</a:t>
            </a:r>
          </a:p>
        </p:txBody>
      </p:sp>
      <p:sp>
        <p:nvSpPr>
          <p:cNvPr id="2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A551BB81-54E4-4A06-A9F6-C5049917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33350"/>
            <a:ext cx="6096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FBFBF"/>
            </a:solidFill>
            <a:prstDash val="solid"/>
          </a:ln>
        </p:spPr>
        <p:txBody>
          <a:bodyPr xmlns:a="http://schemas.openxmlformats.org/drawingml/2006/main" wrap="square" lIns="19050" tIns="0" rIns="1905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00" b="0">
                <a:solidFill>
                  <a:srgbClr val="A6A6A6"/>
                </a:solidFill>
                <a:latin typeface="페이퍼로지 4 Regular"/>
                <a:ea typeface="페이퍼로지 4 Regular"/>
                <a:cs typeface="페이퍼로지 4 Regular"/>
              </a:rPr>
              <a:t>데모 B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D903EB-0FA4-460C-A465-4233F07A4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24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2. 시설투자 120억원 공개 데모</a:t>
            </a:r>
          </a:p>
        </p:txBody>
      </p:sp>
      <p:sp>
        <p:nvSpPr>
          <p:cNvPr id="4" name="teal-rule">
            <a:extLst xmlns:a="http://schemas.openxmlformats.org/drawingml/2006/main">
              <a:ext uri="{FF2B5EF4-FFF2-40B4-BE49-F238E27FC236}">
                <a16:creationId xmlns:a16="http://schemas.microsoft.com/office/drawing/2014/main" id="{800FAD4E-DABB-4CF2-A8C7-1E59479B0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97155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0A99A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navy-rule">
            <a:extLst xmlns:a="http://schemas.openxmlformats.org/drawingml/2006/main">
              <a:ext uri="{FF2B5EF4-FFF2-40B4-BE49-F238E27FC236}">
                <a16:creationId xmlns:a16="http://schemas.microsoft.com/office/drawing/2014/main" id="{992B310E-70A0-4ADB-A133-3331000DF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971550"/>
            <a:ext cx="8324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206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2D782DCB-5713-4936-9B27-B212638C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668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750" b="1">
                <a:solidFill>
                  <a:srgbClr val="002060"/>
                </a:solidFill>
                <a:latin typeface="페이퍼로지 7 Bold"/>
                <a:ea typeface="페이퍼로지 7 Bold"/>
                <a:cs typeface="페이퍼로지 7 Bold"/>
              </a:rPr>
              <a:t>Ⅰ 가상의 운영팀 4개와 시설별 예산 · 합계 120억원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94B2E41-4F2A-4E3B-8E9E-AF9D0FFA0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722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00" b="0">
                <a:solidFill>
                  <a:srgbClr val="000000"/>
                </a:solidFill>
                <a:latin typeface="페이퍼로지 4 Regular"/>
                <a:ea typeface="페이퍼로지 4 Regular"/>
                <a:cs typeface="페이퍼로지 4 Regular"/>
              </a:rPr>
              <a:t>02</a:t>
            </a:r>
          </a:p>
        </p:txBody>
      </p:sp>
      <p:sp>
        <p:nvSpPr>
          <p:cNvPr id="8" name="company-1">
            <a:extLst xmlns:a="http://schemas.openxmlformats.org/drawingml/2006/main">
              <a:ext uri="{FF2B5EF4-FFF2-40B4-BE49-F238E27FC236}">
                <a16:creationId xmlns:a16="http://schemas.microsoft.com/office/drawing/2014/main" id="{A8A2A7B1-4B04-4D46-A436-BA4D628C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796EB2"/>
          </a:solidFill>
          <a:ln xmlns:a="http://schemas.openxmlformats.org/drawingml/2006/main" w="9525">
            <a:solidFill>
              <a:srgbClr val="796EB2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스튜디오팀</a:t>
            </a:r>
          </a:p>
        </p:txBody>
      </p:sp>
      <p:sp>
        <p:nvSpPr>
          <p:cNvPr id="9" name="facility-1">
            <a:extLst xmlns:a="http://schemas.openxmlformats.org/drawingml/2006/main">
              <a:ext uri="{FF2B5EF4-FFF2-40B4-BE49-F238E27FC236}">
                <a16:creationId xmlns:a16="http://schemas.microsoft.com/office/drawing/2014/main" id="{4634B019-6FE3-44EC-B897-0CFAB5DC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AF4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9895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가상제작 스튜디오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공용 촬영설비</a:t>
            </a:r>
          </a:p>
        </p:txBody>
      </p:sp>
      <p:pic>
        <p:nvPicPr>
          <p:cNvPr id="48" name="그림 4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43e94c39d74848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11" name="purpose-1">
            <a:extLst xmlns:a="http://schemas.openxmlformats.org/drawingml/2006/main">
              <a:ext uri="{FF2B5EF4-FFF2-40B4-BE49-F238E27FC236}">
                <a16:creationId xmlns:a16="http://schemas.microsoft.com/office/drawing/2014/main" id="{CEFBC2C4-2DD5-477E-BD1C-68B26FBB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촬영·콘텐츠 제작 공간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조정실·대기실 포함</a:t>
            </a:r>
          </a:p>
        </p:txBody>
      </p:sp>
      <p:sp>
        <p:nvSpPr>
          <p:cNvPr id="12" name="amount-1">
            <a:extLst xmlns:a="http://schemas.openxmlformats.org/drawingml/2006/main">
              <a:ext uri="{FF2B5EF4-FFF2-40B4-BE49-F238E27FC236}">
                <a16:creationId xmlns:a16="http://schemas.microsoft.com/office/drawing/2014/main" id="{51A7142E-8C97-49A9-9AEA-6A6EC694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48억원</a:t>
            </a:r>
          </a:p>
        </p:txBody>
      </p:sp>
      <p:sp>
        <p:nvSpPr>
          <p:cNvPr id="13" name="share-1">
            <a:extLst xmlns:a="http://schemas.openxmlformats.org/drawingml/2006/main">
              <a:ext uri="{FF2B5EF4-FFF2-40B4-BE49-F238E27FC236}">
                <a16:creationId xmlns:a16="http://schemas.microsoft.com/office/drawing/2014/main" id="{7D2A36AA-F2FE-46E2-85F6-67DA45368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40%</a:t>
            </a:r>
          </a:p>
        </p:txBody>
      </p:sp>
      <p:sp>
        <p:nvSpPr>
          <p:cNvPr id="14" name="company-2">
            <a:extLst xmlns:a="http://schemas.openxmlformats.org/drawingml/2006/main">
              <a:ext uri="{FF2B5EF4-FFF2-40B4-BE49-F238E27FC236}">
                <a16:creationId xmlns:a16="http://schemas.microsoft.com/office/drawing/2014/main" id="{A9D52697-3514-4C86-80E1-271F512A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00A99A"/>
          </a:solidFill>
          <a:ln xmlns:a="http://schemas.openxmlformats.org/drawingml/2006/main" w="9525">
            <a:solidFill>
              <a:srgbClr val="00A99A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공연기획팀</a:t>
            </a:r>
          </a:p>
        </p:txBody>
      </p:sp>
      <p:sp>
        <p:nvSpPr>
          <p:cNvPr id="15" name="facility-2">
            <a:extLst xmlns:a="http://schemas.openxmlformats.org/drawingml/2006/main">
              <a:ext uri="{FF2B5EF4-FFF2-40B4-BE49-F238E27FC236}">
                <a16:creationId xmlns:a16="http://schemas.microsoft.com/office/drawing/2014/main" id="{857CFB70-7BCB-43C8-AB4D-C7EB8065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다목적 공연장</a:t>
            </a:r>
          </a:p>
        </p:txBody>
      </p:sp>
      <p:pic>
        <p:nvPicPr>
          <p:cNvPr id="54" name="그림 4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449234203b42d6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62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17" name="purpose-2">
            <a:extLst xmlns:a="http://schemas.openxmlformats.org/drawingml/2006/main">
              <a:ext uri="{FF2B5EF4-FFF2-40B4-BE49-F238E27FC236}">
                <a16:creationId xmlns:a16="http://schemas.microsoft.com/office/drawing/2014/main" id="{790C76BE-239D-4491-8AD7-BB720F5BF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객석·무대·공연 지원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음향·조명·영상 제어</a:t>
            </a:r>
          </a:p>
        </p:txBody>
      </p:sp>
      <p:sp>
        <p:nvSpPr>
          <p:cNvPr id="18" name="amount-2">
            <a:extLst xmlns:a="http://schemas.openxmlformats.org/drawingml/2006/main">
              <a:ext uri="{FF2B5EF4-FFF2-40B4-BE49-F238E27FC236}">
                <a16:creationId xmlns:a16="http://schemas.microsoft.com/office/drawing/2014/main" id="{AD361ACD-CFBA-4D0F-8758-31A9C34CD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24억원</a:t>
            </a:r>
          </a:p>
        </p:txBody>
      </p:sp>
      <p:sp>
        <p:nvSpPr>
          <p:cNvPr id="19" name="share-2">
            <a:extLst xmlns:a="http://schemas.openxmlformats.org/drawingml/2006/main">
              <a:ext uri="{FF2B5EF4-FFF2-40B4-BE49-F238E27FC236}">
                <a16:creationId xmlns:a16="http://schemas.microsoft.com/office/drawing/2014/main" id="{CF15F04F-972B-450C-9142-F2AB28B99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20%</a:t>
            </a:r>
          </a:p>
        </p:txBody>
      </p:sp>
      <p:sp>
        <p:nvSpPr>
          <p:cNvPr id="20" name="company-3">
            <a:extLst xmlns:a="http://schemas.openxmlformats.org/drawingml/2006/main">
              <a:ext uri="{FF2B5EF4-FFF2-40B4-BE49-F238E27FC236}">
                <a16:creationId xmlns:a16="http://schemas.microsoft.com/office/drawing/2014/main" id="{1B7E15A0-8A93-44DE-B6A3-69C069F8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796EB2"/>
          </a:solidFill>
          <a:ln xmlns:a="http://schemas.openxmlformats.org/drawingml/2006/main" w="9525">
            <a:solidFill>
              <a:srgbClr val="796EB2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5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전시교육팀</a:t>
            </a:r>
          </a:p>
        </p:txBody>
      </p:sp>
      <p:sp>
        <p:nvSpPr>
          <p:cNvPr id="21" name="facility-3">
            <a:extLst xmlns:a="http://schemas.openxmlformats.org/drawingml/2006/main">
              <a:ext uri="{FF2B5EF4-FFF2-40B4-BE49-F238E27FC236}">
                <a16:creationId xmlns:a16="http://schemas.microsoft.com/office/drawing/2014/main" id="{500AC546-26A3-4FB4-87B9-3E189EDDC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AF4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교육·미디어 체험시설</a:t>
            </a:r>
          </a:p>
        </p:txBody>
      </p:sp>
      <p:pic>
        <p:nvPicPr>
          <p:cNvPr id="60" name="그림 5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6ce5d88783496d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48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23" name="purpose-3">
            <a:extLst xmlns:a="http://schemas.openxmlformats.org/drawingml/2006/main">
              <a:ext uri="{FF2B5EF4-FFF2-40B4-BE49-F238E27FC236}">
                <a16:creationId xmlns:a16="http://schemas.microsoft.com/office/drawing/2014/main" id="{DCE6AD08-533B-4FBC-A7FE-4A56225F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미디어 전시·교육 프로그램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체험장비·콘텐츠 운영</a:t>
            </a:r>
          </a:p>
        </p:txBody>
      </p:sp>
      <p:sp>
        <p:nvSpPr>
          <p:cNvPr id="24" name="amount-3">
            <a:extLst xmlns:a="http://schemas.openxmlformats.org/drawingml/2006/main">
              <a:ext uri="{FF2B5EF4-FFF2-40B4-BE49-F238E27FC236}">
                <a16:creationId xmlns:a16="http://schemas.microsoft.com/office/drawing/2014/main" id="{3EF8B237-8360-437A-9FEB-A1F3006B9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796EB2"/>
                </a:solidFill>
                <a:latin typeface="페이퍼로지 7 Bold"/>
                <a:ea typeface="페이퍼로지 7 Bold"/>
                <a:cs typeface="페이퍼로지 7 Bold"/>
              </a:rPr>
              <a:t>30억원</a:t>
            </a:r>
          </a:p>
        </p:txBody>
      </p:sp>
      <p:sp>
        <p:nvSpPr>
          <p:cNvPr id="25" name="share-3">
            <a:extLst xmlns:a="http://schemas.openxmlformats.org/drawingml/2006/main">
              <a:ext uri="{FF2B5EF4-FFF2-40B4-BE49-F238E27FC236}">
                <a16:creationId xmlns:a16="http://schemas.microsoft.com/office/drawing/2014/main" id="{6975A2CE-1EA9-46DA-9D41-629D317A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25%</a:t>
            </a:r>
          </a:p>
        </p:txBody>
      </p:sp>
      <p:sp>
        <p:nvSpPr>
          <p:cNvPr id="26" name="company-4">
            <a:extLst xmlns:a="http://schemas.openxmlformats.org/drawingml/2006/main">
              <a:ext uri="{FF2B5EF4-FFF2-40B4-BE49-F238E27FC236}">
                <a16:creationId xmlns:a16="http://schemas.microsoft.com/office/drawing/2014/main" id="{4C3B250C-A85E-43B9-AE4C-8F11BBC7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38300"/>
            <a:ext cx="2095500" cy="32385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00A99A"/>
          </a:solidFill>
          <a:ln xmlns:a="http://schemas.openxmlformats.org/drawingml/2006/main" w="9525">
            <a:solidFill>
              <a:srgbClr val="00A99A"/>
            </a:solidFill>
            <a:prstDash val="solid"/>
          </a:ln>
        </p:spPr>
        <p:txBody>
          <a:bodyPr xmlns:a="http://schemas.openxmlformats.org/drawingml/2006/main" wrap="square" lIns="47625" tIns="9525" rIns="47625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1350" b="1">
                <a:solidFill>
                  <a:srgbClr val="FFFFFF"/>
                </a:solidFill>
                <a:latin typeface="페이퍼로지 7 Bold"/>
                <a:ea typeface="페이퍼로지 7 Bold"/>
                <a:cs typeface="페이퍼로지 7 Bold"/>
              </a:rPr>
              <a:t>AI 제작팀</a:t>
            </a:r>
          </a:p>
        </p:txBody>
      </p:sp>
      <p:sp>
        <p:nvSpPr>
          <p:cNvPr id="27" name="facility-4">
            <a:extLst xmlns:a="http://schemas.openxmlformats.org/drawingml/2006/main">
              <a:ext uri="{FF2B5EF4-FFF2-40B4-BE49-F238E27FC236}">
                <a16:creationId xmlns:a16="http://schemas.microsoft.com/office/drawing/2014/main" id="{550E80F2-BE2F-4630-81BD-F441288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00250"/>
            <a:ext cx="2095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47625" tIns="19050" rIns="4762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200" b="1">
                <a:solidFill>
                  <a:srgbClr val="002060"/>
                </a:solidFill>
                <a:latin typeface="페이퍼로지 6 SemiBold"/>
                <a:ea typeface="페이퍼로지 6 SemiBold"/>
                <a:cs typeface="페이퍼로지 6 SemiBold"/>
              </a:rPr>
              <a:t>AI 편집·후반제작실</a:t>
            </a:r>
          </a:p>
        </p:txBody>
      </p:sp>
      <p:pic>
        <p:nvPicPr>
          <p:cNvPr id="66" name="그림 6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a3d729340b4d8c"/>
          <a:srcRect xmlns:a="http://schemas.openxmlformats.org/drawingml/2006/main" l="450" t="0" r="4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34250" y="2457450"/>
            <a:ext cx="2095500" cy="1409700"/>
          </a:xfrm>
          <a:prstGeom xmlns:a="http://schemas.openxmlformats.org/drawingml/2006/main" prst="roundRect">
            <a:avLst>
              <a:gd name="adj" fmla="val 4730"/>
            </a:avLst>
          </a:prstGeom>
        </p:spPr>
      </p:pic>
      <p:sp>
        <p:nvSpPr>
          <p:cNvPr id="29" name="purpose-4">
            <a:extLst xmlns:a="http://schemas.openxmlformats.org/drawingml/2006/main">
              <a:ext uri="{FF2B5EF4-FFF2-40B4-BE49-F238E27FC236}">
                <a16:creationId xmlns:a16="http://schemas.microsoft.com/office/drawing/2014/main" id="{CB77C233-A677-42DE-82AF-891090702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24300"/>
            <a:ext cx="2095500" cy="762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7144">
            <a:solidFill>
              <a:srgbClr val="BCC8D1"/>
            </a:solidFill>
            <a:prstDash val="solid"/>
          </a:ln>
        </p:spPr>
        <p:txBody>
          <a:bodyPr xmlns:a="http://schemas.openxmlformats.org/drawingml/2006/main" wrap="square" lIns="76200" tIns="38100" rIns="7620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편집용 워크스테이션</a:t>
            </a:r>
          </a:p>
          <a:p xmlns:a="http://schemas.openxmlformats.org/drawingml/2006/main">
            <a:pPr algn="ctr">
              <a:buNone/>
              <a:def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150" b="0">
                <a:solidFill>
                  <a:srgbClr val="333333"/>
                </a:solidFill>
                <a:latin typeface="페이퍼로지 4 Regular"/>
                <a:ea typeface="페이퍼로지 4 Regular"/>
                <a:cs typeface="페이퍼로지 4 Regular"/>
              </a:rPr>
              <a:t>렌더링·저장장치·제작망</a:t>
            </a:r>
          </a:p>
        </p:txBody>
      </p:sp>
      <p:sp>
        <p:nvSpPr>
          <p:cNvPr id="30" name="amount-4">
            <a:extLst xmlns:a="http://schemas.openxmlformats.org/drawingml/2006/main">
              <a:ext uri="{FF2B5EF4-FFF2-40B4-BE49-F238E27FC236}">
                <a16:creationId xmlns:a16="http://schemas.microsoft.com/office/drawing/2014/main" id="{483C286D-69FA-4BFD-92D2-D74081821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7815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defRPr>
            </a:pPr>
            <a:r>
              <a:rPr sz="2300" b="1">
                <a:solidFill>
                  <a:srgbClr val="00A99A"/>
                </a:solidFill>
                <a:latin typeface="페이퍼로지 7 Bold"/>
                <a:ea typeface="페이퍼로지 7 Bold"/>
                <a:cs typeface="페이퍼로지 7 Bold"/>
              </a:rPr>
              <a:t>18억원</a:t>
            </a:r>
          </a:p>
        </p:txBody>
      </p:sp>
      <p:sp>
        <p:nvSpPr>
          <p:cNvPr id="31" name="share-4">
            <a:extLst xmlns:a="http://schemas.openxmlformats.org/drawingml/2006/main">
              <a:ext uri="{FF2B5EF4-FFF2-40B4-BE49-F238E27FC236}">
                <a16:creationId xmlns:a16="http://schemas.microsoft.com/office/drawing/2014/main" id="{8069B5CE-C0EA-44CB-97A8-14D1C76A7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2197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10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전체의 15%</a:t>
            </a:r>
          </a:p>
        </p:txBody>
      </p:sp>
      <p:sp>
        <p:nvSpPr>
          <p:cNvPr id="32" name="investment-note">
            <a:extLst xmlns:a="http://schemas.openxmlformats.org/drawingml/2006/main">
              <a:ext uri="{FF2B5EF4-FFF2-40B4-BE49-F238E27FC236}">
                <a16:creationId xmlns:a16="http://schemas.microsoft.com/office/drawing/2014/main" id="{6C395558-490E-44BA-8CEA-0E4C7DA14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0225"/>
            <a:ext cx="8858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defRPr>
            </a:pPr>
            <a:r>
              <a:rPr sz="950" b="0">
                <a:solidFill>
                  <a:srgbClr val="7F7F7F"/>
                </a:solidFill>
                <a:latin typeface="페이퍼로지 4 Regular"/>
                <a:ea typeface="페이퍼로지 4 Regular"/>
                <a:cs typeface="페이퍼로지 4 Regular"/>
              </a:rPr>
              <a:t>공개 데모: 기관·수치·계획은 가상으로 재구성. 시설 이미지는 기존 AI 콘셉트 이미지.</a:t>
            </a:r>
            <a:endParaRPr sz="950" b="0">
              <a:solidFill>
                <a:srgbClr val="7F7F7F"/>
              </a:solidFill>
              <a:latin typeface="페이퍼로지 4 Regular"/>
              <a:ea typeface="페이퍼로지 4 Regular"/>
              <a:cs typeface="페이퍼로지 4 Regular"/>
            </a:endParaRPr>
          </a:p>
        </p:txBody>
      </p:sp>
      <p:sp>
        <p:nvSpPr>
          <p:cNvPr id="33" name="takeaway-footer">
            <a:extLst xmlns:a="http://schemas.openxmlformats.org/drawingml/2006/main">
              <a:ext uri="{FF2B5EF4-FFF2-40B4-BE49-F238E27FC236}">
                <a16:creationId xmlns:a16="http://schemas.microsoft.com/office/drawing/2014/main" id="{6B65DBB1-CFD5-459E-8BCD-D0FA64BC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72200"/>
            <a:ext cx="8610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2986"/>
          </a:solidFill>
          <a:ln xmlns:a="http://schemas.openxmlformats.org/drawingml/2006/main" w="9525">
            <a:solidFill>
              <a:srgbClr val="352986"/>
            </a:solidFill>
            <a:prstDash val="solid"/>
          </a:ln>
        </p:spPr>
        <p:txBody>
          <a:bodyPr xmlns:a="http://schemas.openxmlformats.org/drawingml/2006/main" wrap="square" lIns="95250" tIns="9525" rIns="952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defRPr>
            </a:pPr>
            <a:r>
              <a:rPr sz="1550" b="1">
                <a:solidFill>
                  <a:srgbClr val="FFFFFF"/>
                </a:solidFill>
                <a:latin typeface="페이퍼로지 6 SemiBold"/>
                <a:ea typeface="페이퍼로지 6 SemiBold"/>
                <a:cs typeface="페이퍼로지 6 SemiBold"/>
              </a:rPr>
              <a:t>동일한 레이아웃 유지 · 예산 48 + 24 + 30 + 18 = 120억원</a:t>
            </a:r>
          </a:p>
        </p:txBody>
      </p:sp>
    </p:spTree>
    <p:extLst>
      <p:ext uri="{BB962C8B-B14F-4D97-AF65-F5344CB8AC3E}">
        <p14:creationId xmlns:p14="http://schemas.microsoft.com/office/powerpoint/2010/main" val="192567024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2026-09-09T08:23:21.3220000Z</dcterms:created>
  <dcterms:modified xsi:type="dcterms:W3CDTF">2026-09-09T08:23:21.3220000Z</dcterms:modified>
</coreProperties>
</file>